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9" r:id="rId6"/>
    <p:sldId id="278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C1C13-2C9A-404D-939F-A570147E405E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B43695-5FA6-4F02-B9E0-061FEB8531FD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B0782AA3-67B9-4765-B9F6-4486863CD55C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702670-8E65-484A-AE81-011E0AB377F4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A1581-D96C-4713-A7B2-04645BB123FB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B0E4F-7BB1-42EC-B34F-39E61A9121B8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E63DF0-04AB-40A2-A39B-2EAD6A41AAB2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343B54-B784-47DB-9722-6EEFBA96FE07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A405B-501A-4E54-AFB2-3B13C5F617A9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208A24-1338-4F05-A509-1513283A2797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D0572F-6397-40EE-AB86-2EC01D1D6D88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7C8E3-02EA-40C4-9657-C147DCAB62A9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F24CD-D290-4591-A4FE-82402995ECFA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FA4ABA8-BD9A-4E07-908B-7C1BB26B50FF}" type="datetime1">
              <a:rPr lang="ru-RU" noProof="1" smtClean="0"/>
              <a:t>04.05.2021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8617" y="3264646"/>
            <a:ext cx="4791552" cy="514816"/>
          </a:xfrm>
        </p:spPr>
        <p:txBody>
          <a:bodyPr rtlCol="0" anchor="t"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Дисциплина: «Экономика организации»</a:t>
            </a:r>
          </a:p>
          <a:p>
            <a:pPr rtl="0"/>
            <a:endParaRPr lang="ru-RU" noProof="1">
              <a:solidFill>
                <a:srgbClr val="FFFFFF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72" y="278998"/>
            <a:ext cx="110566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СЕЛЬСКОГО ХОЗЯЙСТВА РОССИЙСКОЙ ФЕДЕРАЦИИ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СТАВРОПОЛЬСКИЙ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ГОСУДАРСТВЕННЫЙ АГРАРНЫЙ УНИВЕРСИТЕТ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4362" y="3737617"/>
            <a:ext cx="68256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«Экономическая характеристика организаций по производству минеральной воды и газированных напитков»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273" y="54151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Студент 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курса, группы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19ФиК-9-1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Иванов Иван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17781" y="406401"/>
            <a:ext cx="4119418" cy="10344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Газированные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напитки подразделяются 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861127"/>
            <a:ext cx="3398982" cy="5634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Минеральные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6145" y="1865745"/>
            <a:ext cx="3482109" cy="558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Лимонады»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558473"/>
            <a:ext cx="3398982" cy="2013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Питьевые минеральные воды – природные, как правило, подземные воды, которые содержат минеральные соли, газы и другие химические соединения.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6146" y="2586181"/>
            <a:ext cx="3565237" cy="19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Сладкие газированные напитки – изготавливают из воды с добавление сахара или его заменителей, натуральных и искусственных красителей, сиропов,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ароматизаторов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углекислого газа.</a:t>
            </a:r>
          </a:p>
        </p:txBody>
      </p: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 flipH="1">
            <a:off x="1699491" y="1437409"/>
            <a:ext cx="937491" cy="423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>
            <a:off x="4378036" y="1437409"/>
            <a:ext cx="1159164" cy="428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http://lozhka-povarezhka.ru/wp-content/uploads/2020/07/produkty-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41231" y="843244"/>
            <a:ext cx="4294909" cy="2811621"/>
          </a:xfrm>
          <a:prstGeom prst="rect">
            <a:avLst/>
          </a:prstGeom>
          <a:noFill/>
        </p:spPr>
      </p:pic>
      <p:pic>
        <p:nvPicPr>
          <p:cNvPr id="28" name="Picture 4" descr="https://msh.krasnodar.ru/upload/f/4/u/P/_.jpg"/>
          <p:cNvPicPr>
            <a:picLocks noChangeAspect="1" noChangeArrowheads="1"/>
          </p:cNvPicPr>
          <p:nvPr/>
        </p:nvPicPr>
        <p:blipFill>
          <a:blip r:embed="rId3" cstate="print"/>
          <a:srcRect l="18977"/>
          <a:stretch>
            <a:fillRect/>
          </a:stretch>
        </p:blipFill>
        <p:spPr bwMode="auto">
          <a:xfrm>
            <a:off x="1099996" y="4571999"/>
            <a:ext cx="4536504" cy="2286000"/>
          </a:xfrm>
          <a:prstGeom prst="rect">
            <a:avLst/>
          </a:prstGeom>
          <a:noFill/>
        </p:spPr>
      </p:pic>
      <p:pic>
        <p:nvPicPr>
          <p:cNvPr id="29" name="Picture 6" descr="https://news.unipack.ru/light_editor_img/images/2017-4-11/file1491827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992" y="4571999"/>
            <a:ext cx="4536504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1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" y="1147389"/>
            <a:ext cx="12188952" cy="5710611"/>
          </a:xfrm>
        </p:spPr>
      </p:sp>
      <p:sp>
        <p:nvSpPr>
          <p:cNvPr id="5" name="Прямоугольник 4"/>
          <p:cNvSpPr/>
          <p:nvPr/>
        </p:nvSpPr>
        <p:spPr>
          <a:xfrm>
            <a:off x="321748" y="70172"/>
            <a:ext cx="11545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"ПЕПСИКО ХОЛДИНГС»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Пепсико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Холдингс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действует с 6 декабря 2001 г., ОГРН присвоен 7 октября 2002 г. регистратором Межрайонная инспекция Федеральной налоговой службы №23 по Московской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7" name="Picture 4" descr="https://sun9-61.userapi.com/impg/v_8ZMz56kKGl3lFLmwDWiGzYkW1NQm12_LYfHA/FCCT2nPeBqc.jpg?size=722x453&amp;quality=96&amp;sign=2a6984a7caefaf947df9ac7622fbe7f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48" y="1221755"/>
            <a:ext cx="5026271" cy="2742234"/>
          </a:xfrm>
          <a:prstGeom prst="rect">
            <a:avLst/>
          </a:prstGeom>
          <a:noFill/>
        </p:spPr>
      </p:pic>
      <p:pic>
        <p:nvPicPr>
          <p:cNvPr id="8" name="Picture 6" descr="https://sun9-41.userapi.com/impg/qjd8Ud7oZ-RsuAGrYDBaG2qHpY-EcTESQvJ7ow/2mPAFF0dSnc.jpg?size=711x473&amp;quality=96&amp;sign=2488fa6b676b3d16adcf54f6291723b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119" y="4132534"/>
            <a:ext cx="5031528" cy="2717506"/>
          </a:xfrm>
          <a:prstGeom prst="rect">
            <a:avLst/>
          </a:prstGeom>
          <a:noFill/>
        </p:spPr>
      </p:pic>
      <p:pic>
        <p:nvPicPr>
          <p:cNvPr id="9" name="Picture 8" descr="https://sun9-17.userapi.com/impg/5unqmDZlYhkTjBAotF6MHZ5OyPcP5pJDch9Nxw/97LScKLPvE0.jpg?size=662x465&amp;quality=96&amp;sign=7d0698442e26bddf544b16d2a7d8405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8821" y="4132534"/>
            <a:ext cx="4752680" cy="2725465"/>
          </a:xfrm>
          <a:prstGeom prst="rect">
            <a:avLst/>
          </a:prstGeom>
          <a:noFill/>
        </p:spPr>
      </p:pic>
      <p:pic>
        <p:nvPicPr>
          <p:cNvPr id="10" name="Picture 2" descr="https://news.rambler.ru/img/2017/04/11091850.656059.3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1589" y="1211013"/>
            <a:ext cx="4709912" cy="27529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92036" y="3594658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Прибыль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09702" y="6488667"/>
            <a:ext cx="10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Выручка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75178" y="6488667"/>
            <a:ext cx="124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76696" y="70171"/>
            <a:ext cx="2515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</a:t>
            </a:r>
            <a:r>
              <a:rPr lang="ru-RU" dirty="0" smtClean="0"/>
              <a:t>www.pepsico.ru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5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246909"/>
            <a:ext cx="12188952" cy="5611091"/>
          </a:xfrm>
        </p:spPr>
      </p:sp>
      <p:sp>
        <p:nvSpPr>
          <p:cNvPr id="5" name="Прямоугольник 4"/>
          <p:cNvSpPr/>
          <p:nvPr/>
        </p:nvSpPr>
        <p:spPr>
          <a:xfrm>
            <a:off x="166255" y="116720"/>
            <a:ext cx="1218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ООО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«Кока-Кола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Эйчбиси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Евразия»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"Кока-Кола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Эйчбиси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Евразия" действует с 15 апреля 1999 г., ОГРН присвоен 23 декабря 2002 г. регистратором МЕЖРАЙОННАЯ ИНСПЕКЦИЯ ФЕДЕРАЛЬНОЙ НАЛОГОВОЙ СЛУЖБЫ № 15 ПО НИЖЕГОРОДСКОЙ ОБЛАСТИ.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Picture 6" descr="https://sun9-54.userapi.com/impg/gxFgzR0ENayKi0m6p8eQ0KZWX4zp_qZ0KYmoJA/SM2k7WakZP8.jpg?size=673x372&amp;quality=96&amp;sign=ca10b750d70412b1fee9bc38e77f55f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32" y="1316150"/>
            <a:ext cx="4680520" cy="2754761"/>
          </a:xfrm>
          <a:prstGeom prst="rect">
            <a:avLst/>
          </a:prstGeom>
          <a:noFill/>
        </p:spPr>
      </p:pic>
      <p:pic>
        <p:nvPicPr>
          <p:cNvPr id="7" name="Picture 4" descr="https://sun9-25.userapi.com/impg/hgBgSQV-1wg6WUCapRjJ-TNsTcvW1ZJ5ffZGyw/LSvo4ynOzF4.jpg?size=922x541&amp;quality=96&amp;sign=9ed46a0a58e6095893774c716482399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832" y="1316150"/>
            <a:ext cx="4680520" cy="2736304"/>
          </a:xfrm>
          <a:prstGeom prst="rect">
            <a:avLst/>
          </a:prstGeom>
          <a:noFill/>
        </p:spPr>
      </p:pic>
      <p:pic>
        <p:nvPicPr>
          <p:cNvPr id="8" name="Picture 8" descr="https://sun9-47.userapi.com/impg/jtXZQ_Z_8YIpxDbncY2n1fCQJZPTcxKOS7-cyg/fgGqwW9jJiM.jpg?size=652x465&amp;quality=96&amp;sign=43be98d3eee1545a3f15a568b2f3d9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232" y="4206352"/>
            <a:ext cx="4680520" cy="2664296"/>
          </a:xfrm>
          <a:prstGeom prst="rect">
            <a:avLst/>
          </a:prstGeom>
          <a:noFill/>
        </p:spPr>
      </p:pic>
      <p:pic>
        <p:nvPicPr>
          <p:cNvPr id="9" name="Picture 10" descr="https://sun9-30.userapi.com/impg/X9IEDwk15MwBHMexwe2bmkaCrgOZ-EIdKTgbVg/2-wTSfq85WY.jpg?size=717x396&amp;quality=96&amp;sign=fb0c4ec4e93ec293157ad3bd0a90919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9831" y="4193704"/>
            <a:ext cx="4680521" cy="26642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71928" y="3683122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Прибыль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07259" y="6488668"/>
            <a:ext cx="10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Выручка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4676" y="6557909"/>
            <a:ext cx="124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24614" y="-35229"/>
            <a:ext cx="2964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https://</a:t>
            </a:r>
            <a:r>
              <a:rPr lang="ru-RU" sz="1600" dirty="0" smtClean="0"/>
              <a:t>ru.coca-colahellenic.com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41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" y="1126836"/>
            <a:ext cx="12188952" cy="5731164"/>
          </a:xfrm>
        </p:spPr>
      </p:sp>
      <p:sp>
        <p:nvSpPr>
          <p:cNvPr id="5" name="Прямоугольник 4"/>
          <p:cNvSpPr/>
          <p:nvPr/>
        </p:nvSpPr>
        <p:spPr>
          <a:xfrm>
            <a:off x="315561" y="111173"/>
            <a:ext cx="11563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АО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"КАВМИНВОДЫ"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АО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Кавминводы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действует с 16 февраля 1995 г., ОГРН присвоен 3 декабря 2002 г. регистратором МЕЖРАЙОННАЯ ИНСПЕКЦИЯ ФЕДЕРАЛЬНОЙ НАЛОГОВОЙ СЛУЖБЫ № 11 ПО СТАВРОПОЛЬСКОМУ КРАЮ.</a:t>
            </a:r>
            <a:endParaRPr lang="ru-RU" sz="1400" dirty="0"/>
          </a:p>
        </p:txBody>
      </p:sp>
      <p:pic>
        <p:nvPicPr>
          <p:cNvPr id="6" name="Picture 2" descr="https://sun9-4.userapi.com/impg/XiAtaH-c2cMABpEXaggCDyYpsELVooDPvr61cg/GPhmbQQRQLQ.jpg?size=849x512&amp;quality=96&amp;sign=a56af3a98e8bf8060b34045be59d7b7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736" y="4007198"/>
            <a:ext cx="5040560" cy="2808312"/>
          </a:xfrm>
          <a:prstGeom prst="rect">
            <a:avLst/>
          </a:prstGeom>
          <a:noFill/>
        </p:spPr>
      </p:pic>
      <p:pic>
        <p:nvPicPr>
          <p:cNvPr id="7" name="Picture 8" descr="https://sun9-37.userapi.com/impg/bl1wz5s5dipZt4Kpcc0bqFe4iLDsDLY48ThCgw/9-4OPBPrvoo.jpg?size=1080x708&amp;quality=96&amp;sign=4ffd22eebc84a43f09fa7182b267d10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368" y="1154545"/>
            <a:ext cx="5040560" cy="2808312"/>
          </a:xfrm>
          <a:prstGeom prst="rect">
            <a:avLst/>
          </a:prstGeom>
          <a:noFill/>
        </p:spPr>
      </p:pic>
      <p:pic>
        <p:nvPicPr>
          <p:cNvPr id="8" name="Picture 4" descr="https://sun9-66.userapi.com/impg/17hDSEdFxYH-C9l8_SqSIZEVmF1SHmGBK6yWjA/1HlPasPRh_A.jpg?size=843x492&amp;quality=96&amp;sign=f453682537d1dced4f393a5e6615352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736" y="1154545"/>
            <a:ext cx="5040560" cy="2810163"/>
          </a:xfrm>
          <a:prstGeom prst="rect">
            <a:avLst/>
          </a:prstGeom>
          <a:noFill/>
        </p:spPr>
      </p:pic>
      <p:pic>
        <p:nvPicPr>
          <p:cNvPr id="9" name="Picture 6" descr="https://sun9-67.userapi.com/impg/i9TGFnw-vHjACTxn_34TWuVZsmZmX0s5gB-0rQ/XPjJ_pUIigI.jpg?size=841x494&amp;quality=96&amp;sign=f14eb07c6ec441e725e0816a4c781ec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4368" y="4007198"/>
            <a:ext cx="5040560" cy="28083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19906" y="3593525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Прибыль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72902" y="6446178"/>
            <a:ext cx="10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Выручка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6125" y="6467423"/>
            <a:ext cx="124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Стоимость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20838" y="0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novoterskaya.ru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178419"/>
            <a:ext cx="12188952" cy="5679581"/>
          </a:xfrm>
        </p:spPr>
      </p:sp>
      <p:sp>
        <p:nvSpPr>
          <p:cNvPr id="5" name="Прямоугольник 4"/>
          <p:cNvSpPr/>
          <p:nvPr/>
        </p:nvSpPr>
        <p:spPr>
          <a:xfrm>
            <a:off x="483385" y="162756"/>
            <a:ext cx="11222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ООО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«Объединенная Водная Компания»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ООО "Объединенная Водная Компания" зарегистрирована 14 февраля 2007 г. регистратором МЕЖРАЙОННАЯ ИНСПЕКЦИЯ ФЕДЕРАЛЬНОЙ НАЛОГОВОЙ СЛУЖБЫ № 11 ПО СТАВРОПОЛЬСКОМУ КРАЮ. </a:t>
            </a:r>
            <a:endParaRPr lang="ru-RU" sz="1400" dirty="0"/>
          </a:p>
        </p:txBody>
      </p:sp>
      <p:pic>
        <p:nvPicPr>
          <p:cNvPr id="6" name="Picture 6" descr="https://sun9-74.userapi.com/impg/nTRaWkCbzOhHCrnN2JMa6q6ruav4YU3NZccveQ/vso8cmeutWQ.jpg?size=823x522&amp;quality=96&amp;sign=957e5eef4fa31922ccdb7548d124f97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85" y="1178419"/>
            <a:ext cx="4621182" cy="2805853"/>
          </a:xfrm>
          <a:prstGeom prst="rect">
            <a:avLst/>
          </a:prstGeom>
          <a:noFill/>
        </p:spPr>
      </p:pic>
      <p:pic>
        <p:nvPicPr>
          <p:cNvPr id="7" name="Picture 2" descr="https://rusregister.ru/wp-content/uploads/1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605" y="1185017"/>
            <a:ext cx="4621181" cy="2812451"/>
          </a:xfrm>
          <a:prstGeom prst="rect">
            <a:avLst/>
          </a:prstGeom>
          <a:noFill/>
        </p:spPr>
      </p:pic>
      <p:pic>
        <p:nvPicPr>
          <p:cNvPr id="8" name="Picture 4" descr="https://sun1-30.userapi.com/impg/4HqqyVmYLSIJDQ3jwVETuDJAYylTjOgojKDd7Q/rPPIDJivkss.jpg?size=834x500&amp;quality=96&amp;sign=4aa09de53807d3a28088f640915618a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85" y="4078680"/>
            <a:ext cx="4600895" cy="2802921"/>
          </a:xfrm>
          <a:prstGeom prst="rect">
            <a:avLst/>
          </a:prstGeom>
          <a:noFill/>
        </p:spPr>
      </p:pic>
      <p:pic>
        <p:nvPicPr>
          <p:cNvPr id="9" name="Picture 8" descr="https://sun9-8.userapi.com/impg/Las-sXj-YQ9mpEca9yn0GIUB1j9Wf0aCIxmIew/IkvYx2UdMKI.jpg?size=852x497&amp;quality=96&amp;sign=cdf80e1788bbbf1d6e81569ba25fb6c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8557" y="4061676"/>
            <a:ext cx="4661276" cy="28199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00329" y="3626741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Прибыль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0909" y="6488668"/>
            <a:ext cx="10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Выручка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62071" y="6542171"/>
            <a:ext cx="1130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Стоимость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45284" y="98548"/>
            <a:ext cx="211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</a:t>
            </a:r>
            <a:r>
              <a:rPr lang="ru-RU" dirty="0" smtClean="0"/>
              <a:t>ovkwaters.ru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6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228436"/>
            <a:ext cx="12188952" cy="5712691"/>
          </a:xfrm>
        </p:spPr>
      </p:sp>
      <p:sp>
        <p:nvSpPr>
          <p:cNvPr id="5" name="Прямоугольник 4"/>
          <p:cNvSpPr/>
          <p:nvPr/>
        </p:nvSpPr>
        <p:spPr>
          <a:xfrm>
            <a:off x="849747" y="101937"/>
            <a:ext cx="11111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АО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"Нарзан"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АО "Нарзан" действует с 26 октября 1992 г., ОГРН присвоен 12 августа 2002 г. регистратором МЕЖРАЙОННАЯ ИНСПЕКЦИЯ ФЕДЕРАЛЬНОЙ НАЛОГОВОЙ СЛУЖБЫ № 11 ПО СТАВРОПОЛЬСКОМУ КРАЮ.</a:t>
            </a:r>
            <a:endParaRPr lang="ru-RU" sz="1400" dirty="0"/>
          </a:p>
        </p:txBody>
      </p:sp>
      <p:pic>
        <p:nvPicPr>
          <p:cNvPr id="6" name="Picture 2" descr="http://xn--80aoi8c.xn--p1ai/wp-content/uploads/2018/06/%D0%B7%D0%B0%D0%B2%D0%BE%D0%B4-%D0%BC%D0%B8%D0%BD.%D0%B2%D0%BE%D0%B4-22%D0%BD%D0%B0%D1%80%D0%B7%D0%B0%D0%BD22-%D0%B3-%D0%BA%D0%B8%D1%81%D0%BB%D0%BE%D0%B2%D0%BE%D0%B4%D1%81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459" y="1218592"/>
            <a:ext cx="4752528" cy="2780146"/>
          </a:xfrm>
          <a:prstGeom prst="rect">
            <a:avLst/>
          </a:prstGeom>
          <a:noFill/>
        </p:spPr>
      </p:pic>
      <p:pic>
        <p:nvPicPr>
          <p:cNvPr id="7" name="Picture 8" descr="https://sun9-16.userapi.com/impg/033RaAe5VFRRvFdFuZMqnsyQn50SZtTcc9HVtg/EZKBziK9F5A.jpg?size=699x429&amp;quality=96&amp;sign=0a010e3bbfdc8d7476a2212d5362dd7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459" y="4184074"/>
            <a:ext cx="4752528" cy="2757053"/>
          </a:xfrm>
          <a:prstGeom prst="rect">
            <a:avLst/>
          </a:prstGeom>
          <a:noFill/>
        </p:spPr>
      </p:pic>
      <p:pic>
        <p:nvPicPr>
          <p:cNvPr id="8" name="Picture 6" descr="https://sun9-48.userapi.com/impg/Q1Q-L9i6lma37Scke1GUQLbVrXOrpqbh5NLF7A/a_hviBeaDUE.jpg?size=702x444&amp;quality=96&amp;sign=fcb9511a429581851194bd0fc3547a1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14" y="1228436"/>
            <a:ext cx="4752528" cy="2760459"/>
          </a:xfrm>
          <a:prstGeom prst="rect">
            <a:avLst/>
          </a:prstGeom>
          <a:noFill/>
        </p:spPr>
      </p:pic>
      <p:pic>
        <p:nvPicPr>
          <p:cNvPr id="9" name="Picture 4" descr="https://sun9-28.userapi.com/impg/TK9UmwPb9_5S51fUWhEHuHJsJdiF41xeWkHsnA/UR8ZiAf3EOU.jpg?size=678x400&amp;quality=96&amp;sign=2e5f1a272317ceda4d14cff832bdaca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459" y="4184074"/>
            <a:ext cx="4743183" cy="27504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19346" y="3629406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Прибыль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51754" y="6612417"/>
            <a:ext cx="951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Выручка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95184" y="6564686"/>
            <a:ext cx="124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Стоимость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31760" y="46642"/>
            <a:ext cx="285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</a:t>
            </a:r>
            <a:r>
              <a:rPr lang="ru-RU" dirty="0" smtClean="0"/>
              <a:t>www.narzanwater.ru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0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07855" y="858981"/>
            <a:ext cx="9199417" cy="171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Россия занимает лидирующее положение по разведанным запасам минеральных вод. В настоящее время в РФ зарегистрировано свыше 700 наименований минеральных вод, в том числе более 100 на Северном Кавказе. 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российский рынок безалкогольных напитков и минеральной воды составляет около 220 млн декалитров. Практически все крупнейшие зарубежные производители популярных безалкогольных напитков в настоящее время имеют свое производство в России, и, таким образом, рынок минеральной и фруктовой воды в России практически полностью перешел под контроль отечественных производителей.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07855" y="2826326"/>
            <a:ext cx="9199416" cy="171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Крупнейшими иностранными инвесторами на российском рынке безалкогольных напитков являются американские компании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Pepsi-Cola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Газированная и минеральная вода не представляют опасности для здоровья человека, а их употребление в умеренном количестве может даже оказывать лечебный эффект. Витамины в воде очень полезны, так как они являются компонентами ферментов.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07855" y="4895272"/>
            <a:ext cx="9199416" cy="171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Напитки Пепси-Кола и Кока-Кола очень популярны среди молодёжи, однако многим неизвестно, что ортофосфорная кислота, содержащаяся в них, при частом употреблении вымывает кальций из организма, что приводит к остеопорозу и другим костным заболеваниям. Эти же напитки содержат лимонную кислоту, которая разрушает эмаль зубов.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404" y="140915"/>
            <a:ext cx="2601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7284" y="914252"/>
            <a:ext cx="1203832" cy="1719760"/>
            <a:chOff x="0" y="633125"/>
            <a:chExt cx="1203832" cy="1719760"/>
          </a:xfrm>
        </p:grpSpPr>
        <p:sp>
          <p:nvSpPr>
            <p:cNvPr id="7" name="Шеврон 6"/>
            <p:cNvSpPr/>
            <p:nvPr/>
          </p:nvSpPr>
          <p:spPr>
            <a:xfrm rot="5400000">
              <a:off x="-257964" y="891089"/>
              <a:ext cx="1719760" cy="1203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Шеврон 4"/>
            <p:cNvSpPr txBox="1"/>
            <p:nvPr/>
          </p:nvSpPr>
          <p:spPr>
            <a:xfrm>
              <a:off x="0" y="1230000"/>
              <a:ext cx="1203832" cy="515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solidFill>
                    <a:schemeClr val="tx1"/>
                  </a:solidFill>
                </a:rPr>
                <a:t>1</a:t>
              </a:r>
              <a:endParaRPr lang="ru-RU" sz="3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7284" y="2957047"/>
            <a:ext cx="1203832" cy="1719760"/>
            <a:chOff x="0" y="576058"/>
            <a:chExt cx="1203832" cy="1719760"/>
          </a:xfrm>
        </p:grpSpPr>
        <p:sp>
          <p:nvSpPr>
            <p:cNvPr id="10" name="Шеврон 9"/>
            <p:cNvSpPr/>
            <p:nvPr/>
          </p:nvSpPr>
          <p:spPr>
            <a:xfrm rot="5400000">
              <a:off x="-257964" y="834022"/>
              <a:ext cx="1719760" cy="1203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0" y="1177974"/>
              <a:ext cx="1203832" cy="515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solidFill>
                    <a:schemeClr val="tx1"/>
                  </a:solidFill>
                </a:rPr>
                <a:t>2</a:t>
              </a:r>
              <a:endParaRPr lang="ru-RU" sz="3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7284" y="4970575"/>
            <a:ext cx="1203832" cy="1719760"/>
            <a:chOff x="0" y="576058"/>
            <a:chExt cx="1203832" cy="1719760"/>
          </a:xfrm>
        </p:grpSpPr>
        <p:sp>
          <p:nvSpPr>
            <p:cNvPr id="13" name="Шеврон 12"/>
            <p:cNvSpPr/>
            <p:nvPr/>
          </p:nvSpPr>
          <p:spPr>
            <a:xfrm rot="5400000">
              <a:off x="-257964" y="834022"/>
              <a:ext cx="1719760" cy="1203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Шеврон 4"/>
            <p:cNvSpPr txBox="1"/>
            <p:nvPr/>
          </p:nvSpPr>
          <p:spPr>
            <a:xfrm>
              <a:off x="0" y="1177974"/>
              <a:ext cx="1203832" cy="515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solidFill>
                    <a:schemeClr val="tx1"/>
                  </a:solidFill>
                </a:rPr>
                <a:t>3</a:t>
              </a:r>
              <a:endParaRPr lang="ru-RU" sz="33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8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мплекс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63_TF22378848.potx" id="{6DCD0967-A04E-431F-9EF9-3DF61BC4AB39}" vid="{943180A9-332B-48B8-BEA3-0C7B70DB306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Комплекс</Template>
  <TotalTime>0</TotalTime>
  <Words>341</Words>
  <Application>Microsoft Office PowerPoint</Application>
  <PresentationFormat>Широкоэкранный</PresentationFormat>
  <Paragraphs>46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Times New Roman</vt:lpstr>
      <vt:lpstr>Tw Cen MT</vt:lpstr>
      <vt:lpstr>Wingdings 3</vt:lpstr>
      <vt:lpstr>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2021-04-19T14:55:53Z</dcterms:created>
  <dcterms:modified xsi:type="dcterms:W3CDTF">2021-05-04T10:39:57Z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